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92" r:id="rId9"/>
    <p:sldId id="290" r:id="rId10"/>
    <p:sldId id="284" r:id="rId11"/>
    <p:sldId id="285" r:id="rId12"/>
    <p:sldId id="286" r:id="rId13"/>
    <p:sldId id="287" r:id="rId14"/>
    <p:sldId id="293" r:id="rId15"/>
    <p:sldId id="291" r:id="rId16"/>
    <p:sldId id="288" r:id="rId17"/>
    <p:sldId id="28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19" autoAdjust="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altLang="en-US" dirty="0"/>
            <a:t>About this project</a:t>
          </a:r>
          <a:endParaRPr lang="en-US" dirty="0"/>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DCCE571A-4D30-4294-ABAF-6885F619D2D9}">
      <dgm:prSet/>
      <dgm:spPr/>
      <dgm:t>
        <a:bodyPr/>
        <a:lstStyle/>
        <a:p>
          <a:pPr>
            <a:lnSpc>
              <a:spcPct val="100000"/>
            </a:lnSpc>
            <a:defRPr b="1"/>
          </a:pPr>
          <a:r>
            <a:rPr lang="en-US" dirty="0"/>
            <a:t>Analysis of currency pairs</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1C1B28B7-2609-4BAA-AAAB-5801EDFD334C}">
      <dgm:prSet/>
      <dgm:spPr/>
      <dgm:t>
        <a:bodyPr/>
        <a:lstStyle/>
        <a:p>
          <a:pPr>
            <a:lnSpc>
              <a:spcPct val="100000"/>
            </a:lnSpc>
            <a:defRPr b="1"/>
          </a:pPr>
          <a:r>
            <a:rPr lang="en-US" dirty="0"/>
            <a:t>Trading advise </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custLinFactNeighborX="3815" custLinFactNeighborY="78718">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custLinFactNeighborX="-18" custLinFactNeighborY="75085">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custScaleY="219664" custLinFactY="71970" custLinFactNeighborX="-3997" custLinFactNeighborY="100000">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C5FF5745-4781-44B9-BC29-74DCE41C1172}" type="presOf" srcId="{DCCE571A-4D30-4294-ABAF-6885F619D2D9}" destId="{3C1752BD-6530-4141-80E9-9A0923780DCB}" srcOrd="0" destOrd="0"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E70347E4-4461-4B80-8927-4CA0AEBFAAF8}" srcId="{E817CCF5-DA3F-4E5F-BE7C-D8111B2BFEBA}" destId="{DCCE571A-4D30-4294-ABAF-6885F619D2D9}" srcOrd="1" destOrd="0" parTransId="{3AD83C96-5A95-4337-BF2D-97454AF7F108}" sibTransId="{2C1DF6EC-6090-4926-A556-3D2417B7F2AA}"/>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1021556"/>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122040" y="2538916"/>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altLang="en-US" sz="1900" kern="1200" dirty="0"/>
            <a:t>About this project</a:t>
          </a:r>
          <a:endParaRPr lang="en-US" sz="1900" kern="1200" dirty="0"/>
        </a:p>
      </dsp:txBody>
      <dsp:txXfrm>
        <a:off x="122040" y="2538916"/>
        <a:ext cx="3088125" cy="463218"/>
      </dsp:txXfrm>
    </dsp:sp>
    <dsp:sp modelId="{DD091D0A-5A25-4241-91F3-18D32B0BDD4F}">
      <dsp:nvSpPr>
        <dsp:cNvPr id="0" name=""/>
        <dsp:cNvSpPr/>
      </dsp:nvSpPr>
      <dsp:spPr>
        <a:xfrm>
          <a:off x="4228" y="2670931"/>
          <a:ext cx="3088125" cy="22261"/>
        </a:xfrm>
        <a:prstGeom prst="rect">
          <a:avLst/>
        </a:prstGeom>
        <a:noFill/>
        <a:ln>
          <a:noFill/>
        </a:ln>
        <a:effectLst/>
      </dsp:spPr>
      <dsp:style>
        <a:lnRef idx="0">
          <a:scrgbClr r="0" g="0" b="0"/>
        </a:lnRef>
        <a:fillRef idx="0">
          <a:scrgbClr r="0" g="0" b="0"/>
        </a:fillRef>
        <a:effectRef idx="0">
          <a:scrgbClr r="0" g="0" b="0"/>
        </a:effectRef>
        <a:fontRef idx="minor"/>
      </dsp:style>
    </dsp:sp>
    <dsp:sp modelId="{210823F6-AC1A-46E3-9D99-A319DF497539}">
      <dsp:nvSpPr>
        <dsp:cNvPr id="0" name=""/>
        <dsp:cNvSpPr/>
      </dsp:nvSpPr>
      <dsp:spPr>
        <a:xfrm>
          <a:off x="4636415" y="1021556"/>
          <a:ext cx="1080843" cy="108084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219" y="2522088"/>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dirty="0"/>
            <a:t>Analysis of currency pairs</a:t>
          </a:r>
        </a:p>
      </dsp:txBody>
      <dsp:txXfrm>
        <a:off x="3632219" y="2522088"/>
        <a:ext cx="3088125" cy="463218"/>
      </dsp:txXfrm>
    </dsp:sp>
    <dsp:sp modelId="{7CD40649-A74C-4AD8-B9D0-2573A1955C91}">
      <dsp:nvSpPr>
        <dsp:cNvPr id="0" name=""/>
        <dsp:cNvSpPr/>
      </dsp:nvSpPr>
      <dsp:spPr>
        <a:xfrm>
          <a:off x="3632774" y="2670931"/>
          <a:ext cx="3088125" cy="22261"/>
        </a:xfrm>
        <a:prstGeom prst="rect">
          <a:avLst/>
        </a:prstGeom>
        <a:noFill/>
        <a:ln>
          <a:noFill/>
        </a:ln>
        <a:effectLst/>
      </dsp:spPr>
      <dsp:style>
        <a:lnRef idx="0">
          <a:scrgbClr r="0" g="0" b="0"/>
        </a:lnRef>
        <a:fillRef idx="0">
          <a:scrgbClr r="0" g="0" b="0"/>
        </a:fillRef>
        <a:effectRef idx="0">
          <a:scrgbClr r="0" g="0" b="0"/>
        </a:effectRef>
        <a:fontRef idx="minor"/>
      </dsp:style>
    </dsp:sp>
    <dsp:sp modelId="{B0A3ABD2-C471-4A21-8AEF-3843C86919E1}">
      <dsp:nvSpPr>
        <dsp:cNvPr id="0" name=""/>
        <dsp:cNvSpPr/>
      </dsp:nvSpPr>
      <dsp:spPr>
        <a:xfrm>
          <a:off x="8264962" y="910827"/>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137889" y="2582995"/>
          <a:ext cx="3088125" cy="101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kern="1200" dirty="0"/>
            <a:t>Trading advise </a:t>
          </a:r>
        </a:p>
      </dsp:txBody>
      <dsp:txXfrm>
        <a:off x="7137889" y="2582995"/>
        <a:ext cx="3088125" cy="1017524"/>
      </dsp:txXfrm>
    </dsp:sp>
    <dsp:sp modelId="{6418EBED-F111-425B-8EE2-06B8B2297A68}">
      <dsp:nvSpPr>
        <dsp:cNvPr id="0" name=""/>
        <dsp:cNvSpPr/>
      </dsp:nvSpPr>
      <dsp:spPr>
        <a:xfrm>
          <a:off x="7261321" y="2560202"/>
          <a:ext cx="3088125" cy="2226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8/27/2021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8/27/2021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Project 1 -Currency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70000" lnSpcReduction="20000"/>
          </a:bodyPr>
          <a:lstStyle/>
          <a:p>
            <a:pPr algn="l"/>
            <a:r>
              <a:rPr lang="en-US" sz="2300" dirty="0">
                <a:solidFill>
                  <a:srgbClr val="5792BA"/>
                </a:solidFill>
              </a:rPr>
              <a:t>Kane</a:t>
            </a:r>
          </a:p>
          <a:p>
            <a:pPr algn="l"/>
            <a:r>
              <a:rPr lang="en-US" dirty="0">
                <a:solidFill>
                  <a:srgbClr val="5792BA"/>
                </a:solidFill>
              </a:rPr>
              <a:t>Damien</a:t>
            </a:r>
          </a:p>
          <a:p>
            <a:pPr algn="l"/>
            <a:r>
              <a:rPr lang="en-US" sz="2300" dirty="0">
                <a:solidFill>
                  <a:srgbClr val="5792BA"/>
                </a:solidFill>
              </a:rPr>
              <a:t>Paris</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5556B-AF7F-4410-B0BB-9522EB830F32}"/>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Analysis of Currency Pairs</a:t>
            </a:r>
          </a:p>
        </p:txBody>
      </p:sp>
      <p:sp>
        <p:nvSpPr>
          <p:cNvPr id="3" name="Content Placeholder 2">
            <a:extLst>
              <a:ext uri="{FF2B5EF4-FFF2-40B4-BE49-F238E27FC236}">
                <a16:creationId xmlns:a16="http://schemas.microsoft.com/office/drawing/2014/main" id="{E2B18BA2-32EA-4FBD-A5C4-6FDEFEF061F8}"/>
              </a:ext>
            </a:extLst>
          </p:cNvPr>
          <p:cNvSpPr>
            <a:spLocks noGrp="1"/>
          </p:cNvSpPr>
          <p:nvPr>
            <p:ph idx="1"/>
          </p:nvPr>
        </p:nvSpPr>
        <p:spPr>
          <a:xfrm>
            <a:off x="861789" y="4334933"/>
            <a:ext cx="3382831" cy="1185333"/>
          </a:xfrm>
        </p:spPr>
        <p:txBody>
          <a:bodyPr vert="horz" lIns="91440" tIns="45720" rIns="91440" bIns="45720" rtlCol="0" anchor="t">
            <a:normAutofit/>
          </a:bodyPr>
          <a:lstStyle/>
          <a:p>
            <a:pPr marL="0" indent="0">
              <a:buNone/>
            </a:pPr>
            <a:r>
              <a:rPr lang="en-US" sz="2000">
                <a:solidFill>
                  <a:srgbClr val="FF9F46"/>
                </a:solidFill>
              </a:rPr>
              <a:t>Short term trend analysis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8C3D8FD5-081C-46CC-936C-9B764892A0AF}"/>
              </a:ext>
            </a:extLst>
          </p:cNvPr>
          <p:cNvPicPr>
            <a:picLocks noChangeAspect="1"/>
          </p:cNvPicPr>
          <p:nvPr/>
        </p:nvPicPr>
        <p:blipFill>
          <a:blip r:embed="rId3"/>
          <a:stretch>
            <a:fillRect/>
          </a:stretch>
        </p:blipFill>
        <p:spPr>
          <a:xfrm>
            <a:off x="5324315" y="1407011"/>
            <a:ext cx="6197668" cy="4043978"/>
          </a:xfrm>
          <a:prstGeom prst="rect">
            <a:avLst/>
          </a:prstGeom>
        </p:spPr>
      </p:pic>
    </p:spTree>
    <p:extLst>
      <p:ext uri="{BB962C8B-B14F-4D97-AF65-F5344CB8AC3E}">
        <p14:creationId xmlns:p14="http://schemas.microsoft.com/office/powerpoint/2010/main" val="763656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black jacket&#10;&#10;Description automatically generated with low confidence">
            <a:extLst>
              <a:ext uri="{FF2B5EF4-FFF2-40B4-BE49-F238E27FC236}">
                <a16:creationId xmlns:a16="http://schemas.microsoft.com/office/drawing/2014/main" id="{B83F57E1-BA8D-41EA-8F96-5361523F1389}"/>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00BAEA74-B530-4694-AA69-971ACAE8F31F}"/>
              </a:ext>
            </a:extLst>
          </p:cNvPr>
          <p:cNvSpPr txBox="1"/>
          <p:nvPr/>
        </p:nvSpPr>
        <p:spPr>
          <a:xfrm>
            <a:off x="1250989" y="5752378"/>
            <a:ext cx="3977360" cy="584775"/>
          </a:xfrm>
          <a:prstGeom prst="rect">
            <a:avLst/>
          </a:prstGeom>
          <a:noFill/>
        </p:spPr>
        <p:txBody>
          <a:bodyPr wrap="square" rtlCol="0">
            <a:spAutoFit/>
          </a:bodyPr>
          <a:lstStyle/>
          <a:p>
            <a:r>
              <a:rPr lang="en-GB" sz="3200" dirty="0">
                <a:solidFill>
                  <a:schemeClr val="tx1">
                    <a:lumMod val="85000"/>
                  </a:schemeClr>
                </a:solidFill>
              </a:rPr>
              <a:t>Kane Moore</a:t>
            </a:r>
          </a:p>
        </p:txBody>
      </p:sp>
    </p:spTree>
    <p:extLst>
      <p:ext uri="{BB962C8B-B14F-4D97-AF65-F5344CB8AC3E}">
        <p14:creationId xmlns:p14="http://schemas.microsoft.com/office/powerpoint/2010/main" val="3938137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5556B-AF7F-4410-B0BB-9522EB830F32}"/>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Analysis of Currency Pairs</a:t>
            </a:r>
          </a:p>
        </p:txBody>
      </p:sp>
      <p:sp>
        <p:nvSpPr>
          <p:cNvPr id="3" name="Content Placeholder 2">
            <a:extLst>
              <a:ext uri="{FF2B5EF4-FFF2-40B4-BE49-F238E27FC236}">
                <a16:creationId xmlns:a16="http://schemas.microsoft.com/office/drawing/2014/main" id="{E2B18BA2-32EA-4FBD-A5C4-6FDEFEF061F8}"/>
              </a:ext>
            </a:extLst>
          </p:cNvPr>
          <p:cNvSpPr>
            <a:spLocks noGrp="1"/>
          </p:cNvSpPr>
          <p:nvPr>
            <p:ph idx="1"/>
          </p:nvPr>
        </p:nvSpPr>
        <p:spPr>
          <a:xfrm>
            <a:off x="861789" y="4334933"/>
            <a:ext cx="3382831" cy="1185333"/>
          </a:xfrm>
        </p:spPr>
        <p:txBody>
          <a:bodyPr vert="horz" lIns="91440" tIns="45720" rIns="91440" bIns="45720" rtlCol="0" anchor="t">
            <a:normAutofit/>
          </a:bodyPr>
          <a:lstStyle/>
          <a:p>
            <a:pPr marL="0" indent="0">
              <a:buNone/>
            </a:pPr>
            <a:r>
              <a:rPr lang="en-US" sz="2000" dirty="0">
                <a:solidFill>
                  <a:srgbClr val="FF9F46"/>
                </a:solidFill>
              </a:rPr>
              <a:t>RSI</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82A5E864-798F-4B06-99B9-73FB5D925556}"/>
              </a:ext>
            </a:extLst>
          </p:cNvPr>
          <p:cNvPicPr>
            <a:picLocks noChangeAspect="1"/>
          </p:cNvPicPr>
          <p:nvPr/>
        </p:nvPicPr>
        <p:blipFill>
          <a:blip r:embed="rId3"/>
          <a:stretch>
            <a:fillRect/>
          </a:stretch>
        </p:blipFill>
        <p:spPr>
          <a:xfrm>
            <a:off x="4698844" y="0"/>
            <a:ext cx="7449981" cy="1212333"/>
          </a:xfrm>
          <a:prstGeom prst="rect">
            <a:avLst/>
          </a:prstGeom>
        </p:spPr>
      </p:pic>
      <p:pic>
        <p:nvPicPr>
          <p:cNvPr id="11" name="Picture 10" descr="Chart, histogram&#10;&#10;Description automatically generated">
            <a:extLst>
              <a:ext uri="{FF2B5EF4-FFF2-40B4-BE49-F238E27FC236}">
                <a16:creationId xmlns:a16="http://schemas.microsoft.com/office/drawing/2014/main" id="{96CCF0FA-74B1-4D18-A6E9-DC3ABB6070FD}"/>
              </a:ext>
            </a:extLst>
          </p:cNvPr>
          <p:cNvPicPr>
            <a:picLocks noChangeAspect="1"/>
          </p:cNvPicPr>
          <p:nvPr/>
        </p:nvPicPr>
        <p:blipFill>
          <a:blip r:embed="rId4"/>
          <a:stretch>
            <a:fillRect/>
          </a:stretch>
        </p:blipFill>
        <p:spPr>
          <a:xfrm>
            <a:off x="4655668" y="1177667"/>
            <a:ext cx="6706163" cy="5715000"/>
          </a:xfrm>
          <a:prstGeom prst="rect">
            <a:avLst/>
          </a:prstGeom>
        </p:spPr>
      </p:pic>
    </p:spTree>
    <p:extLst>
      <p:ext uri="{BB962C8B-B14F-4D97-AF65-F5344CB8AC3E}">
        <p14:creationId xmlns:p14="http://schemas.microsoft.com/office/powerpoint/2010/main" val="3870542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536F6-ADE2-4F0F-87E5-E2445D9DB9E4}"/>
              </a:ext>
            </a:extLst>
          </p:cNvPr>
          <p:cNvSpPr>
            <a:spLocks noGrp="1"/>
          </p:cNvSpPr>
          <p:nvPr>
            <p:ph type="title"/>
          </p:nvPr>
        </p:nvSpPr>
        <p:spPr>
          <a:xfrm>
            <a:off x="913795" y="609600"/>
            <a:ext cx="5978072" cy="1389798"/>
          </a:xfrm>
        </p:spPr>
        <p:txBody>
          <a:bodyPr>
            <a:normAutofit/>
          </a:bodyPr>
          <a:lstStyle/>
          <a:p>
            <a:r>
              <a:rPr lang="en-GB" dirty="0"/>
              <a:t>Trading advise</a:t>
            </a:r>
          </a:p>
        </p:txBody>
      </p:sp>
      <p:sp>
        <p:nvSpPr>
          <p:cNvPr id="3" name="Content Placeholder 2">
            <a:extLst>
              <a:ext uri="{FF2B5EF4-FFF2-40B4-BE49-F238E27FC236}">
                <a16:creationId xmlns:a16="http://schemas.microsoft.com/office/drawing/2014/main" id="{0CC03D7C-E94E-4202-8687-E961827528F7}"/>
              </a:ext>
            </a:extLst>
          </p:cNvPr>
          <p:cNvSpPr>
            <a:spLocks noGrp="1"/>
          </p:cNvSpPr>
          <p:nvPr>
            <p:ph idx="1"/>
          </p:nvPr>
        </p:nvSpPr>
        <p:spPr>
          <a:xfrm>
            <a:off x="913795" y="2149521"/>
            <a:ext cx="5978072" cy="3545327"/>
          </a:xfrm>
        </p:spPr>
        <p:txBody>
          <a:bodyPr anchor="ctr">
            <a:normAutofit/>
          </a:bodyPr>
          <a:lstStyle/>
          <a:p>
            <a:pPr>
              <a:buClr>
                <a:srgbClr val="B443FD"/>
              </a:buClr>
            </a:pPr>
            <a:r>
              <a:rPr lang="en-GB" dirty="0"/>
              <a:t>If we set the trading signal as high limit=70%, low limit=30%, according to the signal using RSI indicator, we would ‘buy’</a:t>
            </a:r>
          </a:p>
        </p:txBody>
      </p:sp>
      <p:pic>
        <p:nvPicPr>
          <p:cNvPr id="14" name="Picture 1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E9B73EF6-3400-46D7-9132-2B075E96A06E}"/>
              </a:ext>
            </a:extLst>
          </p:cNvPr>
          <p:cNvPicPr>
            <a:picLocks noChangeAspect="1"/>
          </p:cNvPicPr>
          <p:nvPr/>
        </p:nvPicPr>
        <p:blipFill rotWithShape="1">
          <a:blip r:embed="rId4"/>
          <a:srcRect b="6282"/>
          <a:stretch/>
        </p:blipFill>
        <p:spPr>
          <a:xfrm>
            <a:off x="7602536" y="3358090"/>
            <a:ext cx="4003193" cy="255117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7AA73B68-5E26-4EBB-B38B-120254267901}"/>
              </a:ext>
            </a:extLst>
          </p:cNvPr>
          <p:cNvPicPr>
            <a:picLocks noChangeAspect="1"/>
          </p:cNvPicPr>
          <p:nvPr/>
        </p:nvPicPr>
        <p:blipFill rotWithShape="1">
          <a:blip r:embed="rId5"/>
          <a:srcRect b="11795"/>
          <a:stretch/>
        </p:blipFill>
        <p:spPr>
          <a:xfrm>
            <a:off x="7602535" y="457479"/>
            <a:ext cx="4003193" cy="2551176"/>
          </a:xfrm>
          <a:prstGeom prst="rect">
            <a:avLst/>
          </a:prstGeom>
        </p:spPr>
      </p:pic>
    </p:spTree>
    <p:extLst>
      <p:ext uri="{BB962C8B-B14F-4D97-AF65-F5344CB8AC3E}">
        <p14:creationId xmlns:p14="http://schemas.microsoft.com/office/powerpoint/2010/main" val="3380523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DAFA3B-13D2-4FAA-90F4-A6579AC43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81164-2443-4652-B33E-A0BE86BB252F}"/>
              </a:ext>
            </a:extLst>
          </p:cNvPr>
          <p:cNvSpPr>
            <a:spLocks noGrp="1"/>
          </p:cNvSpPr>
          <p:nvPr>
            <p:ph type="title"/>
          </p:nvPr>
        </p:nvSpPr>
        <p:spPr>
          <a:xfrm>
            <a:off x="1370693" y="4477814"/>
            <a:ext cx="9440034" cy="1017059"/>
          </a:xfrm>
        </p:spPr>
        <p:txBody>
          <a:bodyPr vert="horz" lIns="91440" tIns="45720" rIns="91440" bIns="45720" rtlCol="0" anchor="b">
            <a:normAutofit/>
          </a:bodyPr>
          <a:lstStyle/>
          <a:p>
            <a:r>
              <a:rPr lang="en-US" sz="4800"/>
              <a:t>Thanks for listening</a:t>
            </a:r>
          </a:p>
        </p:txBody>
      </p:sp>
      <p:pic>
        <p:nvPicPr>
          <p:cNvPr id="6" name="Graphic 5" descr="Grinning Face with No Fill">
            <a:extLst>
              <a:ext uri="{FF2B5EF4-FFF2-40B4-BE49-F238E27FC236}">
                <a16:creationId xmlns:a16="http://schemas.microsoft.com/office/drawing/2014/main" id="{2832EB71-2FF5-4285-8A16-444B3C892D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3378" y="1064806"/>
            <a:ext cx="2782808" cy="2782808"/>
          </a:xfrm>
          <a:prstGeom prst="rect">
            <a:avLst/>
          </a:prstGeom>
        </p:spPr>
      </p:pic>
    </p:spTree>
    <p:extLst>
      <p:ext uri="{BB962C8B-B14F-4D97-AF65-F5344CB8AC3E}">
        <p14:creationId xmlns:p14="http://schemas.microsoft.com/office/powerpoint/2010/main" val="1357946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Content</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3739540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98761467-7640-47B1-90D4-04ADAD632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1">
            <a:extLst>
              <a:ext uri="{FF2B5EF4-FFF2-40B4-BE49-F238E27FC236}">
                <a16:creationId xmlns:a16="http://schemas.microsoft.com/office/drawing/2014/main" id="{738B1503-6FE9-46B4-9354-E943D91B1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05514"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63BBF-F17E-4A01-A717-CA5F26523E61}"/>
              </a:ext>
            </a:extLst>
          </p:cNvPr>
          <p:cNvSpPr>
            <a:spLocks noGrp="1"/>
          </p:cNvSpPr>
          <p:nvPr>
            <p:ph type="title"/>
          </p:nvPr>
        </p:nvSpPr>
        <p:spPr>
          <a:xfrm>
            <a:off x="4525269" y="464301"/>
            <a:ext cx="6197686" cy="1371604"/>
          </a:xfrm>
        </p:spPr>
        <p:txBody>
          <a:bodyPr>
            <a:normAutofit/>
          </a:bodyPr>
          <a:lstStyle/>
          <a:p>
            <a:r>
              <a:rPr lang="en-US" altLang="en-US" dirty="0"/>
              <a:t>About this project</a:t>
            </a:r>
            <a:endParaRPr lang="en-GB" dirty="0"/>
          </a:p>
        </p:txBody>
      </p:sp>
      <p:sp>
        <p:nvSpPr>
          <p:cNvPr id="3" name="Content Placeholder 2">
            <a:extLst>
              <a:ext uri="{FF2B5EF4-FFF2-40B4-BE49-F238E27FC236}">
                <a16:creationId xmlns:a16="http://schemas.microsoft.com/office/drawing/2014/main" id="{7A12004E-95FC-42B2-9F40-AED30527DF18}"/>
              </a:ext>
            </a:extLst>
          </p:cNvPr>
          <p:cNvSpPr>
            <a:spLocks noGrp="1"/>
          </p:cNvSpPr>
          <p:nvPr>
            <p:ph idx="1"/>
          </p:nvPr>
        </p:nvSpPr>
        <p:spPr>
          <a:xfrm>
            <a:off x="4525268" y="1894028"/>
            <a:ext cx="7496567" cy="4018718"/>
          </a:xfrm>
        </p:spPr>
        <p:txBody>
          <a:bodyPr>
            <a:normAutofit/>
          </a:bodyPr>
          <a:lstStyle/>
          <a:p>
            <a:pPr>
              <a:lnSpc>
                <a:spcPct val="100000"/>
              </a:lnSpc>
            </a:pPr>
            <a:r>
              <a:rPr lang="en-GB" altLang="en-US" sz="1800" dirty="0"/>
              <a:t>Attempting to create a momentum strategy by using historical data, the RSI indicator, and comparing the selected currency pair with come other top traded currency pairs using the same base currency</a:t>
            </a:r>
          </a:p>
          <a:p>
            <a:pPr>
              <a:lnSpc>
                <a:spcPct val="100000"/>
              </a:lnSpc>
            </a:pPr>
            <a:endParaRPr lang="en-US" altLang="en-US" sz="1800" dirty="0"/>
          </a:p>
          <a:p>
            <a:pPr>
              <a:lnSpc>
                <a:spcPct val="100000"/>
              </a:lnSpc>
            </a:pPr>
            <a:r>
              <a:rPr lang="en-US" altLang="en-US" sz="1800" dirty="0"/>
              <a:t>Key pairs we are using: </a:t>
            </a:r>
          </a:p>
          <a:p>
            <a:pPr marL="36900" indent="0">
              <a:lnSpc>
                <a:spcPct val="100000"/>
              </a:lnSpc>
              <a:buNone/>
            </a:pPr>
            <a:r>
              <a:rPr lang="en-US" altLang="en-US" sz="1800" dirty="0"/>
              <a:t>	EUR/USD; GBP/USD; CAD/USD; AUD/USD; NZD/USD</a:t>
            </a:r>
          </a:p>
          <a:p>
            <a:pPr marL="36900" indent="0">
              <a:lnSpc>
                <a:spcPct val="100000"/>
              </a:lnSpc>
              <a:buNone/>
            </a:pPr>
            <a:endParaRPr lang="en-US" altLang="en-US" sz="1800" dirty="0"/>
          </a:p>
          <a:p>
            <a:pPr>
              <a:lnSpc>
                <a:spcPct val="100000"/>
              </a:lnSpc>
            </a:pPr>
            <a:r>
              <a:rPr lang="en-US" altLang="en-US" sz="1800" dirty="0"/>
              <a:t>Datasets and API we to be used : </a:t>
            </a:r>
            <a:r>
              <a:rPr lang="en-GB" sz="1800" dirty="0"/>
              <a:t>Pandas, </a:t>
            </a:r>
            <a:r>
              <a:rPr lang="en-GB" sz="1800" dirty="0" err="1"/>
              <a:t>Numpy</a:t>
            </a:r>
            <a:r>
              <a:rPr lang="en-GB" sz="1800" dirty="0"/>
              <a:t>, </a:t>
            </a:r>
            <a:r>
              <a:rPr lang="en-GB" sz="1800" dirty="0" err="1"/>
              <a:t>Hvplot</a:t>
            </a:r>
            <a:r>
              <a:rPr lang="en-GB" sz="1800" dirty="0"/>
              <a:t>, </a:t>
            </a:r>
            <a:r>
              <a:rPr lang="en-GB" sz="1800" dirty="0" err="1"/>
              <a:t>TaLib</a:t>
            </a:r>
            <a:r>
              <a:rPr lang="en-GB" sz="1800" dirty="0"/>
              <a:t>, Matplotlib, Path, API will be from </a:t>
            </a:r>
            <a:r>
              <a:rPr lang="en-GB" sz="1800" dirty="0" err="1"/>
              <a:t>tradermade</a:t>
            </a:r>
            <a:endParaRPr lang="en-US" altLang="en-US" sz="1800" dirty="0"/>
          </a:p>
          <a:p>
            <a:pPr>
              <a:lnSpc>
                <a:spcPct val="100000"/>
              </a:lnSpc>
            </a:pPr>
            <a:endParaRPr lang="en-GB" sz="1400" dirty="0"/>
          </a:p>
        </p:txBody>
      </p:sp>
      <p:pic>
        <p:nvPicPr>
          <p:cNvPr id="7" name="Picture 6" descr="Logo, company name&#10;&#10;Description automatically generated">
            <a:extLst>
              <a:ext uri="{FF2B5EF4-FFF2-40B4-BE49-F238E27FC236}">
                <a16:creationId xmlns:a16="http://schemas.microsoft.com/office/drawing/2014/main" id="{F48F60AF-15E6-481A-865C-0C8B7C293DB7}"/>
              </a:ext>
            </a:extLst>
          </p:cNvPr>
          <p:cNvPicPr>
            <a:picLocks noChangeAspect="1"/>
          </p:cNvPicPr>
          <p:nvPr/>
        </p:nvPicPr>
        <p:blipFill>
          <a:blip r:embed="rId3"/>
          <a:stretch>
            <a:fillRect/>
          </a:stretch>
        </p:blipFill>
        <p:spPr>
          <a:xfrm>
            <a:off x="173799" y="4404988"/>
            <a:ext cx="3553910" cy="517309"/>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6EA1DE60-A3DA-4401-936F-4407DE30DE6A}"/>
              </a:ext>
            </a:extLst>
          </p:cNvPr>
          <p:cNvPicPr>
            <a:picLocks noChangeAspect="1"/>
          </p:cNvPicPr>
          <p:nvPr/>
        </p:nvPicPr>
        <p:blipFill>
          <a:blip r:embed="rId4"/>
          <a:stretch>
            <a:fillRect/>
          </a:stretch>
        </p:blipFill>
        <p:spPr>
          <a:xfrm>
            <a:off x="170165" y="833253"/>
            <a:ext cx="3557544" cy="3392503"/>
          </a:xfrm>
          <a:prstGeom prst="rect">
            <a:avLst/>
          </a:prstGeom>
        </p:spPr>
      </p:pic>
    </p:spTree>
    <p:extLst>
      <p:ext uri="{BB962C8B-B14F-4D97-AF65-F5344CB8AC3E}">
        <p14:creationId xmlns:p14="http://schemas.microsoft.com/office/powerpoint/2010/main" val="1629451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D1CC0-941C-47C2-81BD-565034175496}"/>
              </a:ext>
            </a:extLst>
          </p:cNvPr>
          <p:cNvSpPr>
            <a:spLocks noGrp="1"/>
          </p:cNvSpPr>
          <p:nvPr>
            <p:ph type="title"/>
          </p:nvPr>
        </p:nvSpPr>
        <p:spPr>
          <a:xfrm>
            <a:off x="913795" y="609600"/>
            <a:ext cx="10353762" cy="1257300"/>
          </a:xfrm>
        </p:spPr>
        <p:txBody>
          <a:bodyPr>
            <a:normAutofit/>
          </a:bodyPr>
          <a:lstStyle/>
          <a:p>
            <a:r>
              <a:rPr lang="en-GB" dirty="0"/>
              <a:t>About this project</a:t>
            </a:r>
          </a:p>
        </p:txBody>
      </p:sp>
      <p:sp>
        <p:nvSpPr>
          <p:cNvPr id="3" name="Content Placeholder 2">
            <a:extLst>
              <a:ext uri="{FF2B5EF4-FFF2-40B4-BE49-F238E27FC236}">
                <a16:creationId xmlns:a16="http://schemas.microsoft.com/office/drawing/2014/main" id="{4D99BC96-63F0-41B2-A61F-EFD23536B0D6}"/>
              </a:ext>
            </a:extLst>
          </p:cNvPr>
          <p:cNvSpPr>
            <a:spLocks noGrp="1"/>
          </p:cNvSpPr>
          <p:nvPr>
            <p:ph idx="1"/>
          </p:nvPr>
        </p:nvSpPr>
        <p:spPr>
          <a:xfrm>
            <a:off x="913795" y="2132822"/>
            <a:ext cx="5546272" cy="3658378"/>
          </a:xfrm>
        </p:spPr>
        <p:txBody>
          <a:bodyPr anchor="ctr">
            <a:normAutofit fontScale="92500"/>
          </a:bodyPr>
          <a:lstStyle/>
          <a:p>
            <a:r>
              <a:rPr lang="en-GB" dirty="0"/>
              <a:t>We have used </a:t>
            </a:r>
            <a:r>
              <a:rPr lang="en-GB" dirty="0" err="1"/>
              <a:t>tradermate</a:t>
            </a:r>
            <a:r>
              <a:rPr lang="en-GB" dirty="0"/>
              <a:t>, the main currency pair we focused on was AUDUSD solved by extracting 12 months data from the last trading day using daily data, from that we sliced the data to give us 6 month and 3 month trends, as well as retrieving 1 month data using hourly data. We correlated this with NZD, CAD, EUR, GBP to find any similarities and/or patterns. </a:t>
            </a:r>
          </a:p>
        </p:txBody>
      </p:sp>
      <p:pic>
        <p:nvPicPr>
          <p:cNvPr id="7" name="Graphic 6" descr="Dollar">
            <a:extLst>
              <a:ext uri="{FF2B5EF4-FFF2-40B4-BE49-F238E27FC236}">
                <a16:creationId xmlns:a16="http://schemas.microsoft.com/office/drawing/2014/main" id="{7DB410B6-F46E-4CDD-BAEF-04940AC4F4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289" y="2132822"/>
            <a:ext cx="3258006" cy="3258006"/>
          </a:xfrm>
          <a:prstGeom prst="rect">
            <a:avLst/>
          </a:prstGeom>
        </p:spPr>
      </p:pic>
    </p:spTree>
    <p:extLst>
      <p:ext uri="{BB962C8B-B14F-4D97-AF65-F5344CB8AC3E}">
        <p14:creationId xmlns:p14="http://schemas.microsoft.com/office/powerpoint/2010/main" val="3756253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D3DCD37-47AF-4A2D-A632-FEC6B74F1693}"/>
              </a:ext>
            </a:extLst>
          </p:cNvPr>
          <p:cNvSpPr>
            <a:spLocks noGrp="1"/>
          </p:cNvSpPr>
          <p:nvPr>
            <p:ph type="subTitle" idx="1"/>
          </p:nvPr>
        </p:nvSpPr>
        <p:spPr>
          <a:xfrm>
            <a:off x="1306400" y="5522119"/>
            <a:ext cx="4587194" cy="301362"/>
          </a:xfrm>
        </p:spPr>
        <p:txBody>
          <a:bodyPr>
            <a:normAutofit fontScale="62500" lnSpcReduction="20000"/>
          </a:bodyPr>
          <a:lstStyle/>
          <a:p>
            <a:endParaRPr lang="en-GB"/>
          </a:p>
        </p:txBody>
      </p:sp>
      <p:pic>
        <p:nvPicPr>
          <p:cNvPr id="5" name="Picture 4" descr="A person smiling for the camera&#10;&#10;Description automatically generated with medium confidence">
            <a:extLst>
              <a:ext uri="{FF2B5EF4-FFF2-40B4-BE49-F238E27FC236}">
                <a16:creationId xmlns:a16="http://schemas.microsoft.com/office/drawing/2014/main" id="{1C6F054C-B7BA-4558-9108-FFFFFAEF4546}"/>
              </a:ext>
            </a:extLst>
          </p:cNvPr>
          <p:cNvPicPr>
            <a:picLocks noChangeAspect="1"/>
          </p:cNvPicPr>
          <p:nvPr/>
        </p:nvPicPr>
        <p:blipFill>
          <a:blip r:embed="rId2"/>
          <a:stretch>
            <a:fillRect/>
          </a:stretch>
        </p:blipFill>
        <p:spPr>
          <a:xfrm>
            <a:off x="403907" y="0"/>
            <a:ext cx="6275070" cy="6858000"/>
          </a:xfrm>
          <a:prstGeom prst="rect">
            <a:avLst/>
          </a:prstGeom>
        </p:spPr>
      </p:pic>
      <p:sp>
        <p:nvSpPr>
          <p:cNvPr id="6" name="TextBox 5">
            <a:extLst>
              <a:ext uri="{FF2B5EF4-FFF2-40B4-BE49-F238E27FC236}">
                <a16:creationId xmlns:a16="http://schemas.microsoft.com/office/drawing/2014/main" id="{3E65EDC1-4511-4809-8C85-1A44DDDB8D07}"/>
              </a:ext>
            </a:extLst>
          </p:cNvPr>
          <p:cNvSpPr txBox="1"/>
          <p:nvPr/>
        </p:nvSpPr>
        <p:spPr>
          <a:xfrm>
            <a:off x="7591394" y="5840802"/>
            <a:ext cx="3507581" cy="584775"/>
          </a:xfrm>
          <a:prstGeom prst="rect">
            <a:avLst/>
          </a:prstGeom>
          <a:noFill/>
        </p:spPr>
        <p:txBody>
          <a:bodyPr wrap="square" rtlCol="0">
            <a:spAutoFit/>
          </a:bodyPr>
          <a:lstStyle/>
          <a:p>
            <a:r>
              <a:rPr lang="en-GB" sz="3200" dirty="0">
                <a:solidFill>
                  <a:schemeClr val="tx2"/>
                </a:solidFill>
              </a:rPr>
              <a:t>Damien Jennings</a:t>
            </a:r>
          </a:p>
        </p:txBody>
      </p:sp>
    </p:spTree>
    <p:extLst>
      <p:ext uri="{BB962C8B-B14F-4D97-AF65-F5344CB8AC3E}">
        <p14:creationId xmlns:p14="http://schemas.microsoft.com/office/powerpoint/2010/main" val="91964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413A-F4F1-4CAF-89B6-94AEC8B00287}"/>
              </a:ext>
            </a:extLst>
          </p:cNvPr>
          <p:cNvSpPr>
            <a:spLocks noGrp="1"/>
          </p:cNvSpPr>
          <p:nvPr>
            <p:ph type="title"/>
          </p:nvPr>
        </p:nvSpPr>
        <p:spPr/>
        <p:txBody>
          <a:bodyPr/>
          <a:lstStyle/>
          <a:p>
            <a:r>
              <a:rPr lang="en-GB" dirty="0"/>
              <a:t>About this project</a:t>
            </a:r>
          </a:p>
        </p:txBody>
      </p:sp>
      <p:sp>
        <p:nvSpPr>
          <p:cNvPr id="3" name="Content Placeholder 2">
            <a:extLst>
              <a:ext uri="{FF2B5EF4-FFF2-40B4-BE49-F238E27FC236}">
                <a16:creationId xmlns:a16="http://schemas.microsoft.com/office/drawing/2014/main" id="{2D99B341-A9FB-4EAD-8C6F-6EDB46D09ACD}"/>
              </a:ext>
            </a:extLst>
          </p:cNvPr>
          <p:cNvSpPr>
            <a:spLocks noGrp="1"/>
          </p:cNvSpPr>
          <p:nvPr>
            <p:ph idx="1"/>
          </p:nvPr>
        </p:nvSpPr>
        <p:spPr/>
        <p:txBody>
          <a:bodyPr>
            <a:normAutofit fontScale="92500" lnSpcReduction="20000"/>
          </a:bodyPr>
          <a:lstStyle/>
          <a:p>
            <a:r>
              <a:rPr lang="en-GB" dirty="0"/>
              <a:t>What steps were taken to build the app? </a:t>
            </a:r>
          </a:p>
          <a:p>
            <a:r>
              <a:rPr lang="en-GB" dirty="0"/>
              <a:t>Registered for API key, read and understood API/SDK documentation. Pulled the data into the code. We saved the data into a CSV file so that we were not pulling as much data due to limited access on the API. We also did this in case we lost any data, we were still able to run our program. We created visual charts to see overall patterns and trends of the pairs, calculated daily returns and correlation. Also showed descriptive statistics to get an overall view of AUDUSD. We used the python library Talib to run an RSI measure on our yearly data to be able to give us a buy, hold or sell signal. The strategy is well known and widely used, being if the RSI gets over ‘70, it is over bought and its time to sell, and if it falls below 30, its over sold and time to sell.</a:t>
            </a:r>
          </a:p>
        </p:txBody>
      </p:sp>
    </p:spTree>
    <p:extLst>
      <p:ext uri="{BB962C8B-B14F-4D97-AF65-F5344CB8AC3E}">
        <p14:creationId xmlns:p14="http://schemas.microsoft.com/office/powerpoint/2010/main" val="292798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05BE-2C32-4BAC-9FD4-867C9300DD92}"/>
              </a:ext>
            </a:extLst>
          </p:cNvPr>
          <p:cNvSpPr>
            <a:spLocks noGrp="1"/>
          </p:cNvSpPr>
          <p:nvPr>
            <p:ph type="title"/>
          </p:nvPr>
        </p:nvSpPr>
        <p:spPr/>
        <p:txBody>
          <a:bodyPr/>
          <a:lstStyle/>
          <a:p>
            <a:r>
              <a:rPr lang="en-GB" dirty="0"/>
              <a:t>Data Formatting</a:t>
            </a:r>
          </a:p>
        </p:txBody>
      </p:sp>
      <p:pic>
        <p:nvPicPr>
          <p:cNvPr id="7" name="Picture 6" descr="Graphical user interface, text, application&#10;&#10;Description automatically generated">
            <a:extLst>
              <a:ext uri="{FF2B5EF4-FFF2-40B4-BE49-F238E27FC236}">
                <a16:creationId xmlns:a16="http://schemas.microsoft.com/office/drawing/2014/main" id="{FC5B3B54-CF46-4944-A80A-6BFCDF934700}"/>
              </a:ext>
            </a:extLst>
          </p:cNvPr>
          <p:cNvPicPr>
            <a:picLocks noChangeAspect="1"/>
          </p:cNvPicPr>
          <p:nvPr/>
        </p:nvPicPr>
        <p:blipFill>
          <a:blip r:embed="rId2"/>
          <a:stretch>
            <a:fillRect/>
          </a:stretch>
        </p:blipFill>
        <p:spPr>
          <a:xfrm>
            <a:off x="1094857" y="2012740"/>
            <a:ext cx="10172700" cy="4378322"/>
          </a:xfrm>
          <a:prstGeom prst="rect">
            <a:avLst/>
          </a:prstGeom>
        </p:spPr>
      </p:pic>
      <p:pic>
        <p:nvPicPr>
          <p:cNvPr id="9" name="Picture 8" descr="Table&#10;&#10;Description automatically generated">
            <a:extLst>
              <a:ext uri="{FF2B5EF4-FFF2-40B4-BE49-F238E27FC236}">
                <a16:creationId xmlns:a16="http://schemas.microsoft.com/office/drawing/2014/main" id="{43210E23-1AF2-4F45-8C49-E2AF87F34968}"/>
              </a:ext>
            </a:extLst>
          </p:cNvPr>
          <p:cNvPicPr>
            <a:picLocks noChangeAspect="1"/>
          </p:cNvPicPr>
          <p:nvPr/>
        </p:nvPicPr>
        <p:blipFill>
          <a:blip r:embed="rId3"/>
          <a:stretch>
            <a:fillRect/>
          </a:stretch>
        </p:blipFill>
        <p:spPr>
          <a:xfrm>
            <a:off x="5938848" y="3354968"/>
            <a:ext cx="5243502" cy="3036094"/>
          </a:xfrm>
          <a:prstGeom prst="rect">
            <a:avLst/>
          </a:prstGeom>
        </p:spPr>
      </p:pic>
    </p:spTree>
    <p:extLst>
      <p:ext uri="{BB962C8B-B14F-4D97-AF65-F5344CB8AC3E}">
        <p14:creationId xmlns:p14="http://schemas.microsoft.com/office/powerpoint/2010/main" val="297452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2AE50-DA2A-4754-8E57-AE95E575975B}"/>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GB" sz="2400" dirty="0">
                <a:solidFill>
                  <a:srgbClr val="F8B241"/>
                </a:solidFill>
                <a:latin typeface="+mn-lt"/>
                <a:ea typeface="+mn-ea"/>
                <a:cs typeface="+mn-cs"/>
              </a:rPr>
              <a:t>Correlation: by computing daily returns</a:t>
            </a:r>
          </a:p>
        </p:txBody>
      </p:sp>
      <p:sp>
        <p:nvSpPr>
          <p:cNvPr id="3" name="Content Placeholder 2">
            <a:extLst>
              <a:ext uri="{FF2B5EF4-FFF2-40B4-BE49-F238E27FC236}">
                <a16:creationId xmlns:a16="http://schemas.microsoft.com/office/drawing/2014/main" id="{81E2FC08-A328-42EA-A3AE-8366A1FC90E1}"/>
              </a:ext>
            </a:extLst>
          </p:cNvPr>
          <p:cNvSpPr>
            <a:spLocks noGrp="1"/>
          </p:cNvSpPr>
          <p:nvPr>
            <p:ph idx="1"/>
          </p:nvPr>
        </p:nvSpPr>
        <p:spPr>
          <a:xfrm>
            <a:off x="1370693" y="5494872"/>
            <a:ext cx="9440034" cy="621614"/>
          </a:xfrm>
        </p:spPr>
        <p:txBody>
          <a:bodyPr vert="horz" lIns="91440" tIns="45720" rIns="91440" bIns="45720" rtlCol="0" anchor="t">
            <a:noAutofit/>
          </a:bodyPr>
          <a:lstStyle/>
          <a:p>
            <a:pPr marL="0" indent="0" algn="ctr">
              <a:buNone/>
            </a:pPr>
            <a:r>
              <a:rPr lang="en-US" sz="4400" dirty="0"/>
              <a:t>A</a:t>
            </a:r>
            <a:r>
              <a:rPr lang="en-GB" altLang="zh-CN" sz="4400" dirty="0" err="1"/>
              <a:t>nalysis</a:t>
            </a:r>
            <a:r>
              <a:rPr lang="en-GB" altLang="zh-CN" sz="4400" dirty="0"/>
              <a:t> of Currency Pairs</a:t>
            </a:r>
            <a:endParaRPr lang="en-US" sz="4400" dirty="0"/>
          </a:p>
        </p:txBody>
      </p:sp>
      <p:pic>
        <p:nvPicPr>
          <p:cNvPr id="13" name="Picture 12">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6" name="Picture 4" descr="Chart&#10;&#10;Description automatically generated">
            <a:extLst>
              <a:ext uri="{FF2B5EF4-FFF2-40B4-BE49-F238E27FC236}">
                <a16:creationId xmlns:a16="http://schemas.microsoft.com/office/drawing/2014/main" id="{D9B39E29-FE08-4984-94D6-1203567BFE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598"/>
          <a:stretch/>
        </p:blipFill>
        <p:spPr bwMode="auto">
          <a:xfrm>
            <a:off x="-1" y="-1"/>
            <a:ext cx="6095987" cy="42206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Table&#10;&#10;Description automatically generated">
            <a:extLst>
              <a:ext uri="{FF2B5EF4-FFF2-40B4-BE49-F238E27FC236}">
                <a16:creationId xmlns:a16="http://schemas.microsoft.com/office/drawing/2014/main" id="{FAA9D52E-B18A-4242-A075-78C21D99BDAC}"/>
              </a:ext>
            </a:extLst>
          </p:cNvPr>
          <p:cNvPicPr>
            <a:picLocks noChangeAspect="1"/>
          </p:cNvPicPr>
          <p:nvPr/>
        </p:nvPicPr>
        <p:blipFill rotWithShape="1">
          <a:blip r:embed="rId5"/>
          <a:srcRect r="-1" b="5881"/>
          <a:stretch/>
        </p:blipFill>
        <p:spPr>
          <a:xfrm>
            <a:off x="6090710" y="10"/>
            <a:ext cx="6101290" cy="4220671"/>
          </a:xfrm>
          <a:prstGeom prst="rect">
            <a:avLst/>
          </a:prstGeom>
        </p:spPr>
      </p:pic>
    </p:spTree>
    <p:extLst>
      <p:ext uri="{BB962C8B-B14F-4D97-AF65-F5344CB8AC3E}">
        <p14:creationId xmlns:p14="http://schemas.microsoft.com/office/powerpoint/2010/main" val="29206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61858-0435-4D2B-BCE0-2CA3FC34597A}"/>
              </a:ext>
            </a:extLst>
          </p:cNvPr>
          <p:cNvSpPr>
            <a:spLocks noGrp="1"/>
          </p:cNvSpPr>
          <p:nvPr>
            <p:ph type="title"/>
          </p:nvPr>
        </p:nvSpPr>
        <p:spPr>
          <a:xfrm>
            <a:off x="714344" y="4406535"/>
            <a:ext cx="9440034" cy="1088336"/>
          </a:xfrm>
        </p:spPr>
        <p:txBody>
          <a:bodyPr vert="horz" lIns="91440" tIns="45720" rIns="91440" bIns="45720" rtlCol="0" anchor="b">
            <a:normAutofit/>
          </a:bodyPr>
          <a:lstStyle/>
          <a:p>
            <a:r>
              <a:rPr lang="en-US" sz="2700" dirty="0">
                <a:solidFill>
                  <a:srgbClr val="F66440"/>
                </a:solidFill>
              </a:rPr>
              <a:t>Correlation: Highest correlated with AUD</a:t>
            </a:r>
            <a:r>
              <a:rPr lang="en-US" altLang="zh-CN" sz="2700" dirty="0">
                <a:solidFill>
                  <a:srgbClr val="F66440"/>
                </a:solidFill>
              </a:rPr>
              <a:t>——</a:t>
            </a:r>
            <a:r>
              <a:rPr lang="en-US" sz="2700" dirty="0">
                <a:solidFill>
                  <a:srgbClr val="F66440"/>
                </a:solidFill>
              </a:rPr>
              <a:t>  NZD</a:t>
            </a:r>
            <a:br>
              <a:rPr lang="en-US" sz="2700" dirty="0">
                <a:solidFill>
                  <a:srgbClr val="F66440"/>
                </a:solidFill>
              </a:rPr>
            </a:br>
            <a:r>
              <a:rPr lang="en-US" sz="2700" dirty="0">
                <a:solidFill>
                  <a:srgbClr val="F66440"/>
                </a:solidFill>
              </a:rPr>
              <a:t>               Least correlated with AUD</a:t>
            </a:r>
            <a:r>
              <a:rPr lang="en-US" altLang="zh-CN" sz="2700" dirty="0">
                <a:solidFill>
                  <a:srgbClr val="F66440"/>
                </a:solidFill>
              </a:rPr>
              <a:t>——</a:t>
            </a:r>
            <a:r>
              <a:rPr lang="en-US" sz="2700" dirty="0">
                <a:solidFill>
                  <a:srgbClr val="F66440"/>
                </a:solidFill>
              </a:rPr>
              <a:t>GBP, EUR</a:t>
            </a:r>
          </a:p>
        </p:txBody>
      </p:sp>
      <p:sp>
        <p:nvSpPr>
          <p:cNvPr id="3" name="Content Placeholder 2">
            <a:extLst>
              <a:ext uri="{FF2B5EF4-FFF2-40B4-BE49-F238E27FC236}">
                <a16:creationId xmlns:a16="http://schemas.microsoft.com/office/drawing/2014/main" id="{B250656C-0F40-4F69-9F6E-A8175DC49744}"/>
              </a:ext>
            </a:extLst>
          </p:cNvPr>
          <p:cNvSpPr>
            <a:spLocks noGrp="1"/>
          </p:cNvSpPr>
          <p:nvPr>
            <p:ph idx="1"/>
          </p:nvPr>
        </p:nvSpPr>
        <p:spPr>
          <a:xfrm>
            <a:off x="1174348" y="5516299"/>
            <a:ext cx="9652595" cy="1001295"/>
          </a:xfrm>
        </p:spPr>
        <p:txBody>
          <a:bodyPr vert="horz" lIns="91440" tIns="45720" rIns="91440" bIns="45720" rtlCol="0" anchor="t">
            <a:normAutofit/>
          </a:bodyPr>
          <a:lstStyle/>
          <a:p>
            <a:pPr marL="0" indent="0" algn="ctr">
              <a:buNone/>
            </a:pPr>
            <a:r>
              <a:rPr lang="en-US" sz="4400" dirty="0"/>
              <a:t>Analysis of Currency Pairs</a:t>
            </a:r>
          </a:p>
        </p:txBody>
      </p:sp>
      <p:pic>
        <p:nvPicPr>
          <p:cNvPr id="12" name="Picture 11">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8" name="Picture 6" descr="Chart, treemap chart&#10;&#10;Description automatically generated">
            <a:extLst>
              <a:ext uri="{FF2B5EF4-FFF2-40B4-BE49-F238E27FC236}">
                <a16:creationId xmlns:a16="http://schemas.microsoft.com/office/drawing/2014/main" id="{4F6E7319-A6E3-4B08-B2CA-AC5FCBCD8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2957"/>
            <a:ext cx="5786440" cy="430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Table&#10;&#10;Description automatically generated">
            <a:extLst>
              <a:ext uri="{FF2B5EF4-FFF2-40B4-BE49-F238E27FC236}">
                <a16:creationId xmlns:a16="http://schemas.microsoft.com/office/drawing/2014/main" id="{365E89C4-33EB-4D4A-922C-7BB4E637FC24}"/>
              </a:ext>
            </a:extLst>
          </p:cNvPr>
          <p:cNvPicPr>
            <a:picLocks noChangeAspect="1"/>
          </p:cNvPicPr>
          <p:nvPr/>
        </p:nvPicPr>
        <p:blipFill>
          <a:blip r:embed="rId5"/>
          <a:stretch>
            <a:fillRect/>
          </a:stretch>
        </p:blipFill>
        <p:spPr>
          <a:xfrm>
            <a:off x="5746492" y="-12958"/>
            <a:ext cx="6445508" cy="4308889"/>
          </a:xfrm>
          <a:prstGeom prst="rect">
            <a:avLst/>
          </a:prstGeom>
        </p:spPr>
      </p:pic>
    </p:spTree>
    <p:extLst>
      <p:ext uri="{BB962C8B-B14F-4D97-AF65-F5344CB8AC3E}">
        <p14:creationId xmlns:p14="http://schemas.microsoft.com/office/powerpoint/2010/main" val="321602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{8877F475-E557-4B7E-A79D-9895B791989C}tf11665031_win32</Template>
  <TotalTime>5429</TotalTime>
  <Words>452</Words>
  <Application>Microsoft Office PowerPoint</Application>
  <PresentationFormat>Widescreen</PresentationFormat>
  <Paragraphs>34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 Nova</vt:lpstr>
      <vt:lpstr>Arial Nova Light</vt:lpstr>
      <vt:lpstr>Wingdings 2</vt:lpstr>
      <vt:lpstr>SlateVTI</vt:lpstr>
      <vt:lpstr>Project 1 -Currency Analysis</vt:lpstr>
      <vt:lpstr>Content</vt:lpstr>
      <vt:lpstr>About this project</vt:lpstr>
      <vt:lpstr>About this project</vt:lpstr>
      <vt:lpstr>PowerPoint Presentation</vt:lpstr>
      <vt:lpstr>About this project</vt:lpstr>
      <vt:lpstr>Data Formatting</vt:lpstr>
      <vt:lpstr>Correlation: by computing daily returns</vt:lpstr>
      <vt:lpstr>Correlation: Highest correlated with AUD——  NZD                Least correlated with AUD——GBP, EUR</vt:lpstr>
      <vt:lpstr>Analysis of Currency Pairs</vt:lpstr>
      <vt:lpstr>PowerPoint Presentation</vt:lpstr>
      <vt:lpstr>Analysis of Currency Pairs</vt:lpstr>
      <vt:lpstr>Trading advise</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1 -Currency Analysis</dc:title>
  <dc:creator>Zhang Paris</dc:creator>
  <cp:lastModifiedBy>Zhang Paris</cp:lastModifiedBy>
  <cp:revision>14</cp:revision>
  <dcterms:created xsi:type="dcterms:W3CDTF">2021-08-23T09:39:59Z</dcterms:created>
  <dcterms:modified xsi:type="dcterms:W3CDTF">2021-08-28T00:01:04Z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